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275" r:id="rId4"/>
    <p:sldId id="322" r:id="rId5"/>
    <p:sldId id="323" r:id="rId6"/>
    <p:sldId id="324" r:id="rId7"/>
    <p:sldId id="276" r:id="rId8"/>
    <p:sldId id="311" r:id="rId9"/>
    <p:sldId id="312" r:id="rId10"/>
    <p:sldId id="277" r:id="rId11"/>
    <p:sldId id="325" r:id="rId12"/>
    <p:sldId id="326" r:id="rId13"/>
    <p:sldId id="327" r:id="rId14"/>
    <p:sldId id="328" r:id="rId15"/>
    <p:sldId id="329" r:id="rId16"/>
    <p:sldId id="278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15E7-67D2-4EF8-B2CE-97B8A1E48D4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65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Monthly Update on 2018-2019 WRAP </a:t>
            </a:r>
            <a:r>
              <a:rPr lang="en-US" dirty="0"/>
              <a:t>Workplan</a:t>
            </a:r>
            <a:br>
              <a:rPr lang="en-US" dirty="0"/>
            </a:br>
            <a:r>
              <a:rPr lang="en-US" sz="4400" dirty="0" smtClean="0"/>
              <a:t>March 25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, 2020</a:t>
            </a:r>
            <a:br>
              <a:rPr lang="en-US" sz="4400" dirty="0" smtClean="0"/>
            </a:br>
            <a:r>
              <a:rPr lang="en-US" sz="4400" dirty="0" smtClean="0"/>
              <a:t>TSC and Work Group Co-Chairs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376969"/>
            <a:ext cx="9144000" cy="162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Tribal Data WG</a:t>
            </a:r>
          </a:p>
          <a:p>
            <a:pPr algn="l"/>
            <a:r>
              <a:rPr lang="en-US" smtClean="0"/>
              <a:t>Fire and Smoke WG</a:t>
            </a:r>
          </a:p>
          <a:p>
            <a:pPr algn="l"/>
            <a:r>
              <a:rPr lang="en-US" smtClean="0"/>
              <a:t>Oil and Gas WG</a:t>
            </a:r>
          </a:p>
          <a:p>
            <a:pPr algn="l"/>
            <a:r>
              <a:rPr lang="en-US" smtClean="0"/>
              <a:t>Regional Technical Operations WG</a:t>
            </a:r>
          </a:p>
          <a:p>
            <a:pPr algn="l"/>
            <a:r>
              <a:rPr lang="en-US" smtClean="0"/>
              <a:t>Regional Haze Planning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Regional Technical Operations Work Group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8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accent3"/>
                </a:solidFill>
              </a:rPr>
              <a:t>RTOWG</a:t>
            </a:r>
            <a:r>
              <a:rPr lang="en-US" dirty="0"/>
              <a:t>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Weekly co-chair coordination calls</a:t>
            </a:r>
          </a:p>
          <a:p>
            <a:pPr lvl="1"/>
            <a:r>
              <a:rPr lang="en-US" dirty="0"/>
              <a:t>Weekly calls with Ramboll to keep track of modeling progress</a:t>
            </a:r>
          </a:p>
          <a:p>
            <a:pPr lvl="1"/>
            <a:r>
              <a:rPr lang="en-US" dirty="0"/>
              <a:t>RTOWG call on 3/12</a:t>
            </a:r>
          </a:p>
          <a:p>
            <a:pPr lvl="2"/>
            <a:r>
              <a:rPr lang="en-US" dirty="0"/>
              <a:t>Weighted Emissions Potential / Area of Influence (WEP/AOI) (discussed later)</a:t>
            </a:r>
          </a:p>
          <a:p>
            <a:pPr lvl="2"/>
            <a:r>
              <a:rPr lang="en-US" dirty="0"/>
              <a:t>Review of white paper for future visibility projections (discussed later)</a:t>
            </a:r>
          </a:p>
          <a:p>
            <a:pPr lvl="2"/>
            <a:r>
              <a:rPr lang="en-US" dirty="0"/>
              <a:t>Comments on model run specification sheets</a:t>
            </a:r>
          </a:p>
          <a:p>
            <a:pPr lvl="2"/>
            <a:r>
              <a:rPr lang="en-US" dirty="0"/>
              <a:t>Roundtable discussion on future modeling exercises</a:t>
            </a:r>
          </a:p>
          <a:p>
            <a:pPr lvl="1"/>
            <a:r>
              <a:rPr lang="en-US" dirty="0"/>
              <a:t>Continued transfer of modeling files to CIRA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2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chemeClr val="accent3"/>
                </a:solidFill>
              </a:rPr>
              <a:t>RTOWG</a:t>
            </a:r>
            <a:r>
              <a:rPr lang="en-US" dirty="0"/>
              <a:t>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21" y="1673157"/>
            <a:ext cx="10818779" cy="4970834"/>
          </a:xfrm>
        </p:spPr>
        <p:txBody>
          <a:bodyPr>
            <a:normAutofit/>
          </a:bodyPr>
          <a:lstStyle/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Future year (2028) </a:t>
            </a:r>
            <a:r>
              <a:rPr lang="en-US" dirty="0" err="1"/>
              <a:t>CAMx</a:t>
            </a:r>
            <a:r>
              <a:rPr lang="en-US" dirty="0"/>
              <a:t> simulations (see table)</a:t>
            </a:r>
          </a:p>
          <a:p>
            <a:pPr lvl="1"/>
            <a:r>
              <a:rPr lang="en-US" dirty="0"/>
              <a:t>Future year (2028) </a:t>
            </a:r>
            <a:r>
              <a:rPr lang="en-US" dirty="0" err="1"/>
              <a:t>CAMx</a:t>
            </a:r>
            <a:r>
              <a:rPr lang="en-US" dirty="0"/>
              <a:t> source apportionment simulation</a:t>
            </a:r>
          </a:p>
          <a:p>
            <a:pPr lvl="1"/>
            <a:r>
              <a:rPr lang="en-US" dirty="0"/>
              <a:t>Continue development of evaluation tools for emissions and model results</a:t>
            </a:r>
          </a:p>
          <a:p>
            <a:pPr lvl="1"/>
            <a:r>
              <a:rPr lang="en-US" dirty="0"/>
              <a:t>Calculate and display 2028 Reasonable Progress Goals (RPG)</a:t>
            </a:r>
          </a:p>
          <a:p>
            <a:pPr lvl="1"/>
            <a:r>
              <a:rPr lang="en-US" dirty="0"/>
              <a:t>Dynamic Model Evaluation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041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21714" y="2854336"/>
            <a:ext cx="624712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RTOWG</a:t>
            </a:r>
            <a:r>
              <a:rPr lang="en-US" dirty="0"/>
              <a:t> Remaining Workplan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84874-2F7C-4C21-95DD-D5AE5BBCA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7" t="11052" r="19868" b="8369"/>
          <a:stretch/>
        </p:blipFill>
        <p:spPr>
          <a:xfrm>
            <a:off x="3610583" y="365125"/>
            <a:ext cx="8317149" cy="62471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05479-E0D2-475C-8637-D26D99289561}"/>
              </a:ext>
            </a:extLst>
          </p:cNvPr>
          <p:cNvSpPr/>
          <p:nvPr/>
        </p:nvSpPr>
        <p:spPr>
          <a:xfrm>
            <a:off x="7684316" y="922789"/>
            <a:ext cx="4102216" cy="447972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05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Finished Products:  AOI/WEP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B220F-ACCF-489E-AC4D-7EC9F9B74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" t="15495" r="8709" b="10030"/>
          <a:stretch/>
        </p:blipFill>
        <p:spPr>
          <a:xfrm>
            <a:off x="1425146" y="1599265"/>
            <a:ext cx="9061622" cy="51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7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5" y="0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Finished Products:  Potential Procedures for Making 2028 Visibility Projections using the WRAP 2014 Modeling Platform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0C5EE-053C-4ADC-8BFA-71A1CC61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6" t="11531" r="31758" b="33814"/>
          <a:stretch/>
        </p:blipFill>
        <p:spPr>
          <a:xfrm>
            <a:off x="197708" y="1968844"/>
            <a:ext cx="3987114" cy="3748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4FEA7-F3EF-429D-BE85-37221A5A5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56" t="17657" r="31306" b="55796"/>
          <a:stretch/>
        </p:blipFill>
        <p:spPr>
          <a:xfrm>
            <a:off x="8163697" y="2755557"/>
            <a:ext cx="4085968" cy="1820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9324D-1FA2-4994-8E35-0F011D925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58" t="34355" r="31682" b="14595"/>
          <a:stretch/>
        </p:blipFill>
        <p:spPr>
          <a:xfrm>
            <a:off x="4374293" y="2117125"/>
            <a:ext cx="3912974" cy="35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9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Regional Haze Planning Work Group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7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r>
              <a:rPr lang="en-US" dirty="0">
                <a:solidFill>
                  <a:srgbClr val="7030A0"/>
                </a:solidFill>
              </a:rPr>
              <a:t>Regional Haze Planning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No Large Work Group call in February/March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Workplan Tasks for the Next Two Months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3EF28-163E-42AA-9EBD-6961330E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33" y="3972888"/>
            <a:ext cx="9731197" cy="2519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1DF89-7A75-4A41-AD8F-D104FC528C81}"/>
              </a:ext>
            </a:extLst>
          </p:cNvPr>
          <p:cNvSpPr txBox="1"/>
          <p:nvPr/>
        </p:nvSpPr>
        <p:spPr>
          <a:xfrm>
            <a:off x="7782545" y="2516119"/>
            <a:ext cx="2927758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Additional opportunity for refinement and state input by 7/1/2020 for another modeling run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8B3173-04AA-4B6A-A6BB-BB33884055E9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46424" y="3716448"/>
            <a:ext cx="283471" cy="110722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80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</a:t>
            </a:r>
            <a:r>
              <a:rPr lang="en-US" dirty="0">
                <a:solidFill>
                  <a:srgbClr val="7030A0"/>
                </a:solidFill>
              </a:rPr>
              <a:t>Regional Haze Planning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/>
              <a:t>March 16</a:t>
            </a:r>
            <a:r>
              <a:rPr lang="en-US" baseline="30000" dirty="0"/>
              <a:t>th</a:t>
            </a:r>
            <a:r>
              <a:rPr lang="en-US" dirty="0"/>
              <a:t> 2028PAC milestone</a:t>
            </a:r>
          </a:p>
          <a:p>
            <a:pPr lvl="1"/>
            <a:endParaRPr lang="en-US" dirty="0"/>
          </a:p>
          <a:p>
            <a:r>
              <a:rPr lang="en-US" dirty="0"/>
              <a:t>Workplan Coordination Needed over the Next Two Months</a:t>
            </a:r>
          </a:p>
          <a:p>
            <a:pPr lvl="1"/>
            <a:r>
              <a:rPr lang="en-US" dirty="0"/>
              <a:t>Group meeting scheduled for April 7</a:t>
            </a:r>
            <a:r>
              <a:rPr lang="en-US" baseline="30000" dirty="0"/>
              <a:t>th</a:t>
            </a:r>
          </a:p>
          <a:p>
            <a:pPr lvl="2"/>
            <a:r>
              <a:rPr lang="en-US" dirty="0"/>
              <a:t>RTOWG modeling update</a:t>
            </a:r>
          </a:p>
          <a:p>
            <a:pPr lvl="2"/>
            <a:r>
              <a:rPr lang="en-US" dirty="0"/>
              <a:t>2028PAC summary by state and additional run</a:t>
            </a:r>
          </a:p>
          <a:p>
            <a:pPr lvl="2"/>
            <a:r>
              <a:rPr lang="en-US" dirty="0"/>
              <a:t>Status update on May 19-20</a:t>
            </a:r>
            <a:r>
              <a:rPr lang="en-US" baseline="30000" dirty="0"/>
              <a:t>th </a:t>
            </a:r>
            <a:r>
              <a:rPr lang="en-US" dirty="0"/>
              <a:t>meeting</a:t>
            </a:r>
          </a:p>
          <a:p>
            <a:pPr lvl="2"/>
            <a:r>
              <a:rPr lang="en-US" dirty="0"/>
              <a:t>Mobile emissions project complete</a:t>
            </a:r>
          </a:p>
          <a:p>
            <a:pPr lvl="2"/>
            <a:r>
              <a:rPr lang="en-US" dirty="0"/>
              <a:t>WRAP State RH Progress Website </a:t>
            </a:r>
          </a:p>
        </p:txBody>
      </p:sp>
    </p:spTree>
    <p:extLst>
      <p:ext uri="{BB962C8B-B14F-4D97-AF65-F5344CB8AC3E}">
        <p14:creationId xmlns:p14="http://schemas.microsoft.com/office/powerpoint/2010/main" val="305038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</a:t>
            </a:r>
            <a:r>
              <a:rPr lang="en-US" dirty="0"/>
              <a:t>RH Planning Work Group – </a:t>
            </a:r>
            <a:r>
              <a:rPr lang="en-US" dirty="0">
                <a:solidFill>
                  <a:schemeClr val="accent5"/>
                </a:solidFill>
              </a:rPr>
              <a:t>Control Measures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/>
              <a:t>February </a:t>
            </a:r>
            <a:r>
              <a:rPr lang="en-US" dirty="0" smtClean="0"/>
              <a:t>call </a:t>
            </a:r>
            <a:r>
              <a:rPr lang="en-US" dirty="0"/>
              <a:t>discussion on providing emission reduction estimates to WRAP by March 16</a:t>
            </a:r>
            <a:r>
              <a:rPr lang="en-US" baseline="30000" dirty="0"/>
              <a:t>th</a:t>
            </a:r>
            <a:r>
              <a:rPr lang="en-US" dirty="0"/>
              <a:t> deadline</a:t>
            </a:r>
          </a:p>
          <a:p>
            <a:pPr lvl="1"/>
            <a:r>
              <a:rPr lang="en-US" dirty="0"/>
              <a:t>A few states (AZ, ND &amp; NM) further along in the 4-factor review intend to provide emission reduction estimates for the 2028 control run </a:t>
            </a:r>
          </a:p>
          <a:p>
            <a:pPr lvl="1"/>
            <a:r>
              <a:rPr lang="en-US" dirty="0"/>
              <a:t>Several states (CO, ID, MT, OR, UT, WA) further behind in the 4-factor review will likely rely on OTB/OTW reductions in the 2028 baseline</a:t>
            </a:r>
          </a:p>
          <a:p>
            <a:pPr lvl="1"/>
            <a:r>
              <a:rPr lang="en-US" dirty="0"/>
              <a:t>Couple states (CA &amp; NV) may provide emission reduction estimates </a:t>
            </a:r>
          </a:p>
          <a:p>
            <a:r>
              <a:rPr lang="en-US" dirty="0" smtClean="0"/>
              <a:t>Workplan Tasks for the Next Two Months</a:t>
            </a:r>
          </a:p>
          <a:p>
            <a:pPr lvl="1"/>
            <a:r>
              <a:rPr lang="en-US" dirty="0" smtClean="0"/>
              <a:t>Next call on March 23rd</a:t>
            </a:r>
          </a:p>
          <a:p>
            <a:pPr lvl="1"/>
            <a:r>
              <a:rPr lang="en-US" dirty="0" smtClean="0"/>
              <a:t>States </a:t>
            </a:r>
            <a:r>
              <a:rPr lang="en-US" dirty="0"/>
              <a:t>to continue 4-factor review work</a:t>
            </a:r>
          </a:p>
          <a:p>
            <a:pPr lvl="1"/>
            <a:r>
              <a:rPr lang="en-US" dirty="0"/>
              <a:t>States to review WEP analysis when it becomes available</a:t>
            </a:r>
          </a:p>
        </p:txBody>
      </p:sp>
    </p:spTree>
    <p:extLst>
      <p:ext uri="{BB962C8B-B14F-4D97-AF65-F5344CB8AC3E}">
        <p14:creationId xmlns:p14="http://schemas.microsoft.com/office/powerpoint/2010/main" val="32174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Tribal Data Work Group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Status </a:t>
            </a:r>
            <a:r>
              <a:rPr lang="en-US" smtClean="0"/>
              <a:t>of Letter - 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3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Workplan Coordination Activities by </a:t>
            </a:r>
            <a:r>
              <a:rPr lang="en-US" dirty="0"/>
              <a:t>RH Planning Work Group – </a:t>
            </a:r>
            <a:r>
              <a:rPr lang="en-US" dirty="0">
                <a:solidFill>
                  <a:schemeClr val="accent5"/>
                </a:solidFill>
              </a:rPr>
              <a:t>Control Measures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Workplan Coordination Occurring over the Last Month</a:t>
            </a:r>
          </a:p>
          <a:p>
            <a:pPr lvl="1"/>
            <a:r>
              <a:rPr lang="en-US" dirty="0" smtClean="0"/>
              <a:t>none</a:t>
            </a:r>
          </a:p>
          <a:p>
            <a:r>
              <a:rPr lang="en-US" dirty="0" smtClean="0"/>
              <a:t>Workplan Coordination Needed over the Next Two Months</a:t>
            </a:r>
          </a:p>
          <a:p>
            <a:pPr lvl="1"/>
            <a:r>
              <a:rPr lang="en-US" dirty="0" smtClean="0"/>
              <a:t>OGWG call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62173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Coordination and Glide Path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487"/>
          </a:xfrm>
        </p:spPr>
        <p:txBody>
          <a:bodyPr>
            <a:normAutofit/>
          </a:bodyPr>
          <a:lstStyle/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Progress </a:t>
            </a:r>
            <a:r>
              <a:rPr lang="en-US" dirty="0" smtClean="0"/>
              <a:t>for March</a:t>
            </a:r>
          </a:p>
          <a:p>
            <a:pPr lvl="1"/>
            <a:r>
              <a:rPr lang="en-US" dirty="0" smtClean="0"/>
              <a:t>TSS FAQ Document Finalized</a:t>
            </a:r>
          </a:p>
          <a:p>
            <a:pPr lvl="1"/>
            <a:r>
              <a:rPr lang="en-US" dirty="0" smtClean="0"/>
              <a:t>TSSv2 Delivery Update, Emission Tools, and WEP Presentation</a:t>
            </a:r>
          </a:p>
          <a:p>
            <a:pPr lvl="1"/>
            <a:r>
              <a:rPr lang="en-US" dirty="0" smtClean="0"/>
              <a:t>ARS Data Substitution and IMRPOVE December Patch Presentation</a:t>
            </a:r>
          </a:p>
          <a:p>
            <a:pPr lvl="1"/>
            <a:r>
              <a:rPr lang="en-US" dirty="0" smtClean="0"/>
              <a:t>Discussion on Interstate Transport Coordination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Tasks for the Next Two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Continue oversight of TSSv2 development</a:t>
            </a:r>
          </a:p>
          <a:p>
            <a:pPr lvl="1"/>
            <a:r>
              <a:rPr lang="en-US" dirty="0" smtClean="0"/>
              <a:t>Gain consensus on TSS Glossary</a:t>
            </a:r>
          </a:p>
          <a:p>
            <a:pPr lvl="1"/>
            <a:r>
              <a:rPr lang="en-US" dirty="0" smtClean="0"/>
              <a:t>Support creation of RH Storyboard</a:t>
            </a:r>
          </a:p>
          <a:p>
            <a:pPr lvl="1"/>
            <a:r>
              <a:rPr lang="en-US" dirty="0" smtClean="0"/>
              <a:t>Testing of TSS tools</a:t>
            </a:r>
          </a:p>
        </p:txBody>
      </p:sp>
    </p:spTree>
    <p:extLst>
      <p:ext uri="{BB962C8B-B14F-4D97-AF65-F5344CB8AC3E}">
        <p14:creationId xmlns:p14="http://schemas.microsoft.com/office/powerpoint/2010/main" val="363241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Activities by </a:t>
            </a:r>
            <a:r>
              <a:rPr lang="en-US" dirty="0">
                <a:solidFill>
                  <a:schemeClr val="accent6"/>
                </a:solidFill>
              </a:rPr>
              <a:t>Coordination and Glide Path </a:t>
            </a:r>
            <a:r>
              <a:rPr lang="en-US" dirty="0" smtClean="0">
                <a:solidFill>
                  <a:schemeClr val="accent6"/>
                </a:solidFill>
              </a:rPr>
              <a:t>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Workplan Coordination Occurring over the Last Month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Coordination with CIRA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Coordination with ARS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Workplan</a:t>
            </a:r>
            <a:r>
              <a:rPr lang="en-US" dirty="0" smtClean="0"/>
              <a:t> Coordination Needed over the Next Two Months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Continued engagement with CIRA and ARS</a:t>
            </a:r>
          </a:p>
        </p:txBody>
      </p:sp>
    </p:spTree>
    <p:extLst>
      <p:ext uri="{BB962C8B-B14F-4D97-AF65-F5344CB8AC3E}">
        <p14:creationId xmlns:p14="http://schemas.microsoft.com/office/powerpoint/2010/main" val="27621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Workplan</a:t>
            </a:r>
            <a:r>
              <a:rPr lang="en-US" dirty="0" smtClean="0"/>
              <a:t> Progress by RHPWG </a:t>
            </a:r>
            <a:r>
              <a:rPr lang="en-US" dirty="0" smtClean="0">
                <a:solidFill>
                  <a:schemeClr val="accent2"/>
                </a:solidFill>
              </a:rPr>
              <a:t>EI&amp;MP SC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Compiled potential additional controls emissions inputs from states</a:t>
            </a:r>
          </a:p>
          <a:p>
            <a:pPr lvl="1"/>
            <a:r>
              <a:rPr lang="en-US" dirty="0" smtClean="0"/>
              <a:t>Shared info with states/locals about specs and progress on modeling</a:t>
            </a:r>
          </a:p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Tasks for the Next Two Months</a:t>
            </a:r>
          </a:p>
          <a:p>
            <a:pPr lvl="1" fontAlgn="t"/>
            <a:r>
              <a:rPr lang="en-US" dirty="0" smtClean="0"/>
              <a:t>Reports </a:t>
            </a:r>
            <a:r>
              <a:rPr lang="en-US" dirty="0"/>
              <a:t>on results of </a:t>
            </a:r>
            <a:r>
              <a:rPr lang="en-US" dirty="0" smtClean="0"/>
              <a:t>base &amp; future </a:t>
            </a:r>
            <a:r>
              <a:rPr lang="en-US" dirty="0"/>
              <a:t>year visibility, source apportionment modeling, and model performance evaluation</a:t>
            </a:r>
          </a:p>
          <a:p>
            <a:pPr lvl="1"/>
            <a:r>
              <a:rPr lang="en-US" dirty="0" smtClean="0"/>
              <a:t>RTOWG </a:t>
            </a:r>
            <a:r>
              <a:rPr lang="en-US" dirty="0"/>
              <a:t>contractor-supported report on Reasonable Progress Goals</a:t>
            </a:r>
          </a:p>
          <a:p>
            <a:pPr lvl="1"/>
            <a:r>
              <a:rPr lang="en-US" dirty="0" smtClean="0"/>
              <a:t>RTOWG </a:t>
            </a:r>
            <a:r>
              <a:rPr lang="en-US" dirty="0"/>
              <a:t>– contractor supported Weighted Emissions Potential (WEP) analysis that will provide WEP maps of source areas impacting each Class I area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56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by </a:t>
            </a:r>
            <a:r>
              <a:rPr lang="en-US" dirty="0"/>
              <a:t>RHPWG </a:t>
            </a:r>
            <a:r>
              <a:rPr lang="en-US" dirty="0">
                <a:solidFill>
                  <a:schemeClr val="accent2"/>
                </a:solidFill>
              </a:rPr>
              <a:t>EI&amp;MP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Workplan Coordination Occurring over the Last Month</a:t>
            </a:r>
          </a:p>
          <a:p>
            <a:pPr lvl="1"/>
            <a:r>
              <a:rPr lang="en-US" dirty="0"/>
              <a:t>Coordinated with other </a:t>
            </a:r>
            <a:r>
              <a:rPr lang="en-US" dirty="0" smtClean="0"/>
              <a:t>states/agencies </a:t>
            </a:r>
            <a:r>
              <a:rPr lang="en-US" dirty="0"/>
              <a:t>as needed to </a:t>
            </a:r>
            <a:r>
              <a:rPr lang="en-US" dirty="0" smtClean="0"/>
              <a:t>review/format potential additional controls emissions files.  </a:t>
            </a:r>
            <a:endParaRPr lang="en-US" dirty="0"/>
          </a:p>
          <a:p>
            <a:r>
              <a:rPr lang="en-US" dirty="0" err="1" smtClean="0"/>
              <a:t>Workplan</a:t>
            </a:r>
            <a:r>
              <a:rPr lang="en-US" dirty="0" smtClean="0"/>
              <a:t> Coordination Needed over the Next Two Months</a:t>
            </a:r>
          </a:p>
          <a:p>
            <a:pPr lvl="1"/>
            <a:r>
              <a:rPr lang="en-US" dirty="0" smtClean="0"/>
              <a:t>Coordinate with contractor to receive details and timeline of modeling progress and deliverables.</a:t>
            </a:r>
          </a:p>
          <a:p>
            <a:pPr lvl="1"/>
            <a:r>
              <a:rPr lang="en-US" dirty="0" smtClean="0"/>
              <a:t>Coordinate with contractor to transfer potential additional controls emissions files from states.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8472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Future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Additional Future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Secondary additional controls simulation for 2028 Regional Haze period.</a:t>
            </a:r>
          </a:p>
          <a:p>
            <a:pPr lvl="2"/>
            <a:r>
              <a:rPr lang="en-US" dirty="0" smtClean="0"/>
              <a:t>Summer 2020 modeling work.</a:t>
            </a:r>
          </a:p>
          <a:p>
            <a:pPr lvl="2"/>
            <a:r>
              <a:rPr lang="en-US" dirty="0" smtClean="0"/>
              <a:t>Chance for states to get potential controls from 4-factor analysis into the WRAP RH modeling framework.</a:t>
            </a:r>
          </a:p>
        </p:txBody>
      </p:sp>
    </p:spTree>
    <p:extLst>
      <p:ext uri="{BB962C8B-B14F-4D97-AF65-F5344CB8AC3E}">
        <p14:creationId xmlns:p14="http://schemas.microsoft.com/office/powerpoint/2010/main" val="5282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15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Fire and Smoke Work Group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7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</a:t>
            </a:r>
            <a:r>
              <a:rPr lang="en-US" dirty="0" smtClean="0">
                <a:solidFill>
                  <a:srgbClr val="C00000"/>
                </a:solidFill>
              </a:rPr>
              <a:t>Fire and Smoke Work </a:t>
            </a:r>
            <a:r>
              <a:rPr lang="en-US" dirty="0">
                <a:solidFill>
                  <a:srgbClr val="C00000"/>
                </a:solidFill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No workgroup calls since last TSC meeting</a:t>
            </a:r>
          </a:p>
          <a:p>
            <a:pPr lvl="1"/>
            <a:r>
              <a:rPr lang="en-US" dirty="0" smtClean="0"/>
              <a:t>FFS EI:</a:t>
            </a:r>
          </a:p>
          <a:p>
            <a:pPr lvl="2"/>
            <a:r>
              <a:rPr lang="en-US" dirty="0" smtClean="0"/>
              <a:t>Workgroup members sending Matt comments on draft final report on fire emissions inventory work for Regional Haze modeling.</a:t>
            </a:r>
          </a:p>
          <a:p>
            <a:pPr lvl="2"/>
            <a:r>
              <a:rPr lang="en-US" dirty="0" smtClean="0"/>
              <a:t>Matt sent Future Fire Scenario Wildfire and Rx EI data to </a:t>
            </a:r>
            <a:r>
              <a:rPr lang="en-US" dirty="0" err="1" smtClean="0"/>
              <a:t>Ramboll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FETS transition action plan: </a:t>
            </a:r>
          </a:p>
          <a:p>
            <a:pPr lvl="2"/>
            <a:r>
              <a:rPr lang="en-US" dirty="0" smtClean="0"/>
              <a:t>Received feedback from Nez Perce Tribe (thank you, Julie!)</a:t>
            </a:r>
          </a:p>
        </p:txBody>
      </p:sp>
    </p:spTree>
    <p:extLst>
      <p:ext uri="{BB962C8B-B14F-4D97-AF65-F5344CB8AC3E}">
        <p14:creationId xmlns:p14="http://schemas.microsoft.com/office/powerpoint/2010/main" val="161894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</a:t>
            </a:r>
            <a:r>
              <a:rPr lang="en-US" dirty="0" smtClean="0">
                <a:solidFill>
                  <a:srgbClr val="C00000"/>
                </a:solidFill>
              </a:rPr>
              <a:t>Fire and Smoke Work </a:t>
            </a:r>
            <a:r>
              <a:rPr lang="en-US" dirty="0">
                <a:solidFill>
                  <a:srgbClr val="C00000"/>
                </a:solidFill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Workplan</a:t>
            </a:r>
            <a:r>
              <a:rPr lang="en-US" dirty="0" smtClean="0"/>
              <a:t> Tasks for the Next Month</a:t>
            </a:r>
          </a:p>
          <a:p>
            <a:pPr lvl="1"/>
            <a:r>
              <a:rPr lang="en-US" dirty="0" smtClean="0"/>
              <a:t>Members to review draft EI report and send Matt feedback</a:t>
            </a:r>
          </a:p>
          <a:p>
            <a:pPr lvl="1"/>
            <a:r>
              <a:rPr lang="en-US" dirty="0" smtClean="0"/>
              <a:t>Matt will revise FETS Action Plan to include new plan to incorporate with IDW</a:t>
            </a:r>
          </a:p>
          <a:p>
            <a:pPr lvl="1"/>
            <a:r>
              <a:rPr lang="en-US" dirty="0" smtClean="0"/>
              <a:t>Draft a list of bullet points to summarize self assessment and outline the future of the workgroup</a:t>
            </a:r>
          </a:p>
          <a:p>
            <a:pPr lvl="1"/>
            <a:r>
              <a:rPr lang="en-US" dirty="0" smtClean="0"/>
              <a:t>Final workgroup call will be on April 6.</a:t>
            </a:r>
          </a:p>
        </p:txBody>
      </p:sp>
    </p:spTree>
    <p:extLst>
      <p:ext uri="{BB962C8B-B14F-4D97-AF65-F5344CB8AC3E}">
        <p14:creationId xmlns:p14="http://schemas.microsoft.com/office/powerpoint/2010/main" val="21910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23" y="365125"/>
            <a:ext cx="10822577" cy="1325563"/>
          </a:xfrm>
        </p:spPr>
        <p:txBody>
          <a:bodyPr/>
          <a:lstStyle/>
          <a:p>
            <a:r>
              <a:rPr lang="en-US" dirty="0" smtClean="0"/>
              <a:t>Proposed Future Projects (same as last month)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Continuing quarterly calls for </a:t>
            </a:r>
            <a:r>
              <a:rPr lang="en-US" dirty="0" smtClean="0">
                <a:solidFill>
                  <a:srgbClr val="C00000"/>
                </a:solidFill>
              </a:rPr>
              <a:t>Fire and Smoke WG </a:t>
            </a:r>
            <a:r>
              <a:rPr lang="en-US" dirty="0" smtClean="0"/>
              <a:t>(draft bullets)</a:t>
            </a:r>
          </a:p>
          <a:p>
            <a:pPr lvl="1"/>
            <a:r>
              <a:rPr lang="en-US" dirty="0" smtClean="0"/>
              <a:t>Provide a venue for federal, state, and tribal fire and smoke people to discuss matters relevant across agencies</a:t>
            </a:r>
          </a:p>
          <a:p>
            <a:pPr lvl="2"/>
            <a:r>
              <a:rPr lang="en-US" dirty="0" smtClean="0"/>
              <a:t>Wildfire and Rx coordination across agencies and jurisdictions</a:t>
            </a:r>
          </a:p>
          <a:p>
            <a:pPr lvl="2"/>
            <a:r>
              <a:rPr lang="en-US" dirty="0" smtClean="0"/>
              <a:t>Documentation and data sharing for exceptional events due to wildfire or Rx burns</a:t>
            </a:r>
          </a:p>
          <a:p>
            <a:pPr lvl="2"/>
            <a:r>
              <a:rPr lang="en-US" dirty="0" smtClean="0"/>
              <a:t>Maintain a link between regional haze planning and operational fire and smoke people</a:t>
            </a:r>
          </a:p>
          <a:p>
            <a:pPr lvl="2"/>
            <a:r>
              <a:rPr lang="en-US" dirty="0" smtClean="0"/>
              <a:t>Emissions inventory approaches, remote sensing, and other technical issues involving air quality and fire and smoke</a:t>
            </a:r>
          </a:p>
        </p:txBody>
      </p:sp>
    </p:spTree>
    <p:extLst>
      <p:ext uri="{BB962C8B-B14F-4D97-AF65-F5344CB8AC3E}">
        <p14:creationId xmlns:p14="http://schemas.microsoft.com/office/powerpoint/2010/main" val="45983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Oil and Gas Work Group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Oil and Gas Work </a:t>
            </a:r>
            <a:r>
              <a:rPr lang="en-US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>
                <a:solidFill>
                  <a:srgbClr val="5B9BD5"/>
                </a:solidFill>
              </a:rPr>
              <a:t>OGWG </a:t>
            </a:r>
            <a:r>
              <a:rPr lang="en-US" dirty="0" smtClean="0">
                <a:solidFill>
                  <a:srgbClr val="5B9BD5"/>
                </a:solidFill>
              </a:rPr>
              <a:t>review </a:t>
            </a:r>
            <a:r>
              <a:rPr lang="en-US" dirty="0">
                <a:solidFill>
                  <a:srgbClr val="5B9BD5"/>
                </a:solidFill>
              </a:rPr>
              <a:t>and feedback</a:t>
            </a:r>
          </a:p>
          <a:p>
            <a:pPr lvl="1"/>
            <a:r>
              <a:rPr lang="en-US" dirty="0">
                <a:solidFill>
                  <a:srgbClr val="5B9BD5"/>
                </a:solidFill>
              </a:rPr>
              <a:t>Final Revisions (CO &amp; NM information changes):  Task 2 – Forecast Scenario (OTB &amp; OTW - Medium Emissions Scenario)</a:t>
            </a:r>
          </a:p>
          <a:p>
            <a:pPr lvl="1"/>
            <a:r>
              <a:rPr lang="en-US" dirty="0">
                <a:solidFill>
                  <a:srgbClr val="5B9BD5"/>
                </a:solidFill>
              </a:rPr>
              <a:t>Final Revisions (CO &amp; NM information changes):  Task 2 – Forecast Scenarios (OTB &amp; OTW - Low and High Emissions Scenarios)</a:t>
            </a:r>
          </a:p>
          <a:p>
            <a:pPr lvl="1"/>
            <a:r>
              <a:rPr lang="en-US" dirty="0" smtClean="0">
                <a:solidFill>
                  <a:srgbClr val="5B9BD5"/>
                </a:solidFill>
              </a:rPr>
              <a:t>TSC Docket:  Task 4 - Agency </a:t>
            </a:r>
            <a:r>
              <a:rPr lang="en-US" dirty="0">
                <a:solidFill>
                  <a:srgbClr val="5B9BD5"/>
                </a:solidFill>
              </a:rPr>
              <a:t>Program Review</a:t>
            </a:r>
          </a:p>
          <a:p>
            <a:pPr lvl="1"/>
            <a:r>
              <a:rPr lang="en-US" dirty="0" smtClean="0">
                <a:solidFill>
                  <a:srgbClr val="5B9BD5"/>
                </a:solidFill>
              </a:rPr>
              <a:t>Consensus </a:t>
            </a:r>
            <a:r>
              <a:rPr lang="en-US" dirty="0">
                <a:solidFill>
                  <a:srgbClr val="5B9BD5"/>
                </a:solidFill>
              </a:rPr>
              <a:t>Approval:  Task 3 – Additional Reasonable Controls</a:t>
            </a:r>
          </a:p>
          <a:p>
            <a:r>
              <a:rPr lang="en-US" dirty="0" smtClean="0"/>
              <a:t>Tasks for the Next Two Months</a:t>
            </a:r>
          </a:p>
          <a:p>
            <a:pPr lvl="1"/>
            <a:r>
              <a:rPr lang="en-US" dirty="0">
                <a:solidFill>
                  <a:srgbClr val="5B9BD5"/>
                </a:solidFill>
              </a:rPr>
              <a:t>OGWG Self-Assessment</a:t>
            </a:r>
          </a:p>
          <a:p>
            <a:pPr lvl="1"/>
            <a:r>
              <a:rPr lang="en-US" dirty="0">
                <a:solidFill>
                  <a:srgbClr val="5B9BD5"/>
                </a:solidFill>
              </a:rPr>
              <a:t>Coordination - Integration for WRAP OGWG Base and Future Year Emissions Inventories in National Collaborative Platform</a:t>
            </a:r>
          </a:p>
        </p:txBody>
      </p:sp>
    </p:spTree>
    <p:extLst>
      <p:ext uri="{BB962C8B-B14F-4D97-AF65-F5344CB8AC3E}">
        <p14:creationId xmlns:p14="http://schemas.microsoft.com/office/powerpoint/2010/main" val="19020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Future Oil </a:t>
            </a:r>
            <a:r>
              <a:rPr lang="en-US" smtClean="0"/>
              <a:t>and Gas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Additional Future </a:t>
            </a:r>
            <a:r>
              <a:rPr lang="en-US" dirty="0" smtClean="0"/>
              <a:t>Project/s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5B9BD5"/>
                </a:solidFill>
              </a:rPr>
              <a:t>OGWG </a:t>
            </a:r>
            <a:r>
              <a:rPr lang="en-US" dirty="0" smtClean="0">
                <a:solidFill>
                  <a:srgbClr val="5B9BD5"/>
                </a:solidFill>
              </a:rPr>
              <a:t>input </a:t>
            </a:r>
            <a:r>
              <a:rPr lang="en-US" dirty="0">
                <a:solidFill>
                  <a:srgbClr val="5B9BD5"/>
                </a:solidFill>
              </a:rPr>
              <a:t>from </a:t>
            </a:r>
            <a:r>
              <a:rPr lang="en-US" dirty="0" smtClean="0">
                <a:solidFill>
                  <a:srgbClr val="5B9BD5"/>
                </a:solidFill>
              </a:rPr>
              <a:t>members/advisors</a:t>
            </a:r>
          </a:p>
          <a:p>
            <a:pPr lvl="2"/>
            <a:r>
              <a:rPr lang="en-US" sz="2200" dirty="0" smtClean="0">
                <a:solidFill>
                  <a:srgbClr val="5B9BD5"/>
                </a:solidFill>
              </a:rPr>
              <a:t>Extend period of performance Ramboll contract (e.g., state specific assistance)</a:t>
            </a:r>
          </a:p>
          <a:p>
            <a:pPr lvl="2"/>
            <a:r>
              <a:rPr lang="en-US" sz="2200" dirty="0" smtClean="0">
                <a:solidFill>
                  <a:srgbClr val="5B9BD5"/>
                </a:solidFill>
              </a:rPr>
              <a:t>Annual compilation of agency program review (i.e., capture regulatory changes)</a:t>
            </a:r>
          </a:p>
          <a:p>
            <a:pPr lvl="2"/>
            <a:r>
              <a:rPr lang="en-US" sz="2200" dirty="0" smtClean="0">
                <a:solidFill>
                  <a:srgbClr val="5B9BD5"/>
                </a:solidFill>
              </a:rPr>
              <a:t>Potential for contractor specific support needs as identified and funded</a:t>
            </a:r>
            <a:endParaRPr lang="en-US" sz="2200" dirty="0">
              <a:solidFill>
                <a:srgbClr val="5B9BD5"/>
              </a:solidFill>
            </a:endParaRPr>
          </a:p>
          <a:p>
            <a:pPr lvl="1"/>
            <a:r>
              <a:rPr lang="en-US" dirty="0">
                <a:solidFill>
                  <a:srgbClr val="5B9BD5"/>
                </a:solidFill>
              </a:rPr>
              <a:t>Additional discussion planned April 14, 2020 OGWG Bi-Monthly </a:t>
            </a:r>
            <a:r>
              <a:rPr lang="en-US" dirty="0" smtClean="0">
                <a:solidFill>
                  <a:srgbClr val="5B9BD5"/>
                </a:solidFill>
              </a:rPr>
              <a:t>Call</a:t>
            </a:r>
          </a:p>
          <a:p>
            <a:pPr lvl="1"/>
            <a:r>
              <a:rPr lang="en-US" dirty="0" smtClean="0">
                <a:solidFill>
                  <a:srgbClr val="5B9BD5"/>
                </a:solidFill>
              </a:rPr>
              <a:t>Future OGWG Communication Calls (every 4 months)</a:t>
            </a:r>
          </a:p>
          <a:p>
            <a:pPr lvl="2"/>
            <a:r>
              <a:rPr lang="en-US" sz="2200" dirty="0" smtClean="0">
                <a:solidFill>
                  <a:srgbClr val="5B9BD5"/>
                </a:solidFill>
              </a:rPr>
              <a:t>Track oil &amp; gas sector and keep up to date via roundtable</a:t>
            </a:r>
          </a:p>
          <a:p>
            <a:pPr lvl="2"/>
            <a:r>
              <a:rPr lang="en-US" sz="2200" dirty="0" smtClean="0">
                <a:solidFill>
                  <a:srgbClr val="5B9BD5"/>
                </a:solidFill>
              </a:rPr>
              <a:t>Topic specific updates (e.g., BLM analyses using WRAP/OGWG work products)</a:t>
            </a:r>
          </a:p>
          <a:p>
            <a:pPr lvl="2"/>
            <a:r>
              <a:rPr lang="en-US" sz="2200" dirty="0" smtClean="0">
                <a:solidFill>
                  <a:srgbClr val="5B9BD5"/>
                </a:solidFill>
              </a:rPr>
              <a:t>Identify additional WRAP assistance</a:t>
            </a:r>
            <a:endParaRPr lang="en-US" sz="22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5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1213</Words>
  <Application>Microsoft Office PowerPoint</Application>
  <PresentationFormat>Widescreen</PresentationFormat>
  <Paragraphs>148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Monthly Update on 2018-2019 WRAP Workplan March 25th, 2020 TSC and Work Group Co-Chairs Call</vt:lpstr>
      <vt:lpstr>Tribal Data Work Group</vt:lpstr>
      <vt:lpstr>Fire and Smoke Work Group</vt:lpstr>
      <vt:lpstr>Workplan Progress by Fire and Smoke Work Group</vt:lpstr>
      <vt:lpstr>Workplan Progress by Fire and Smoke Work Group</vt:lpstr>
      <vt:lpstr>Proposed Future Projects (same as last month)</vt:lpstr>
      <vt:lpstr>Oil and Gas Work Group</vt:lpstr>
      <vt:lpstr>Workplan Progress by  Oil and Gas Work Group</vt:lpstr>
      <vt:lpstr>Proposed Future Oil and Gas Projects</vt:lpstr>
      <vt:lpstr>Regional Technical Operations Work Group</vt:lpstr>
      <vt:lpstr>Workplan Progress by RTOWG Work Group</vt:lpstr>
      <vt:lpstr>Workplan Progress by RTOWG Work Group</vt:lpstr>
      <vt:lpstr>RTOWG Remaining Workplan Tasks</vt:lpstr>
      <vt:lpstr>Finished Products:  AOI/WEP Analysis</vt:lpstr>
      <vt:lpstr>Finished Products:  Potential Procedures for Making 2028 Visibility Projections using the WRAP 2014 Modeling Platform </vt:lpstr>
      <vt:lpstr>Regional Haze Planning Work Group</vt:lpstr>
      <vt:lpstr>Workplan Progress by Regional Haze Planning Work Group</vt:lpstr>
      <vt:lpstr>Workplan Coordination Activities by Regional Haze Planning Work Group</vt:lpstr>
      <vt:lpstr>Workplan Progress by RH Planning Work Group – Control Measures Subcommittee</vt:lpstr>
      <vt:lpstr>Workplan Coordination Activities by RH Planning Work Group – Control Measures Subcommittee</vt:lpstr>
      <vt:lpstr>Workplan Progress by  Coordination and Glide Path Subcommittee</vt:lpstr>
      <vt:lpstr>Workplan Coordination Activities by Coordination and Glide Path Subcommittee</vt:lpstr>
      <vt:lpstr>Workplan Progress by RHPWG EI&amp;MP SC</vt:lpstr>
      <vt:lpstr>Workplan Coordination by RHPWG EI&amp;MP SC</vt:lpstr>
      <vt:lpstr>Proposed Future Projects</vt:lpstr>
      <vt:lpstr>PowerPoint Presentation</vt:lpstr>
    </vt:vector>
  </TitlesOfParts>
  <Company>ADEQ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 May 29th, 2019 TSC and Work Group Co-Chairs Call</dc:title>
  <dc:creator>Ryan C. Templeton</dc:creator>
  <cp:lastModifiedBy>Windows User</cp:lastModifiedBy>
  <cp:revision>58</cp:revision>
  <dcterms:created xsi:type="dcterms:W3CDTF">2019-05-28T14:18:48Z</dcterms:created>
  <dcterms:modified xsi:type="dcterms:W3CDTF">2020-03-25T16:28:30Z</dcterms:modified>
</cp:coreProperties>
</file>